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sldIdLst>
    <p:sldId id="256" r:id="rId4"/>
  </p:sldIdLst>
  <p:sldSz cx="32918400" cy="43891200"/>
  <p:notesSz cx="7104063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3000" kern="1200">
        <a:solidFill>
          <a:schemeClr val="tx1"/>
        </a:solidFill>
        <a:latin typeface="Arial Narrow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16">
          <p15:clr>
            <a:srgbClr val="A4A3A4"/>
          </p15:clr>
        </p15:guide>
        <p15:guide id="2" orient="horz" pos="27047">
          <p15:clr>
            <a:srgbClr val="A4A3A4"/>
          </p15:clr>
        </p15:guide>
        <p15:guide id="3" pos="329">
          <p15:clr>
            <a:srgbClr val="A4A3A4"/>
          </p15:clr>
        </p15:guide>
        <p15:guide id="4" pos="10146">
          <p15:clr>
            <a:srgbClr val="A4A3A4"/>
          </p15:clr>
        </p15:guide>
        <p15:guide id="5" pos="10522">
          <p15:clr>
            <a:srgbClr val="A4A3A4"/>
          </p15:clr>
        </p15:guide>
        <p15:guide id="6" pos="2034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min" initials="S" lastIdx="0" clrIdx="0">
    <p:extLst>
      <p:ext uri="{19B8F6BF-5375-455C-9EA6-DF929625EA0E}">
        <p15:presenceInfo xmlns:p15="http://schemas.microsoft.com/office/powerpoint/2012/main" userId="Soon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3300"/>
    <a:srgbClr val="CC0000"/>
    <a:srgbClr val="F8F8F8"/>
    <a:srgbClr val="3399FF"/>
    <a:srgbClr val="CB9A43"/>
    <a:srgbClr val="C7E33D"/>
    <a:srgbClr val="F34F0D"/>
    <a:srgbClr val="FFC000"/>
    <a:srgbClr val="E92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07" autoAdjust="0"/>
    <p:restoredTop sz="96838" autoAdjust="0"/>
  </p:normalViewPr>
  <p:slideViewPr>
    <p:cSldViewPr snapToGrid="0" snapToObjects="1">
      <p:cViewPr>
        <p:scale>
          <a:sx n="30" d="100"/>
          <a:sy n="30" d="100"/>
        </p:scale>
        <p:origin x="1536" y="-2436"/>
      </p:cViewPr>
      <p:guideLst>
        <p:guide orient="horz" pos="3516"/>
        <p:guide orient="horz" pos="27047"/>
        <p:guide pos="329"/>
        <p:guide pos="10146"/>
        <p:guide pos="10522"/>
        <p:guide pos="203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5" tIns="49527" rIns="99055" bIns="49527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1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5" tIns="49527" rIns="99055" bIns="49527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12963" y="768350"/>
            <a:ext cx="28781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5" tIns="49527" rIns="99055" bIns="495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1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5" tIns="49527" rIns="99055" bIns="49527" numCol="1" anchor="b" anchorCtr="0" compatLnSpc="1">
            <a:prstTxWarp prst="textNoShape">
              <a:avLst/>
            </a:prstTxWarp>
          </a:bodyPr>
          <a:lstStyle>
            <a:lvl1pPr latinLnBrk="0">
              <a:defRPr kumimoji="0"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1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55" tIns="49527" rIns="99055" bIns="49527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BE40E821-A0F6-44C5-8040-C8908FB057B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92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873" indent="-285721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2883" indent="-228577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036" indent="-228577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188" indent="-228577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342" indent="-228577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494" indent="-228577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8648" indent="-228577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5800" indent="-228577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eaLnBrk="1" hangingPunct="1"/>
            <a:fld id="{86EA44CC-2C83-482C-84B9-15CA4F1C7FDE}" type="slidenum">
              <a:rPr kumimoji="0" lang="ko-KR" altLang="en-US" sz="1300">
                <a:latin typeface="Arial" charset="0"/>
              </a:rPr>
              <a:pPr eaLnBrk="1" hangingPunct="1"/>
              <a:t>1</a:t>
            </a:fld>
            <a:endParaRPr kumimoji="0" lang="en-US" altLang="ko-KR" sz="1300">
              <a:latin typeface="Arial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95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1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46238" y="10240963"/>
            <a:ext cx="29625925" cy="28967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7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4304625" y="944563"/>
            <a:ext cx="7859713" cy="382635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2313" y="944563"/>
            <a:ext cx="23429912" cy="382635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15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776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0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34938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2288" y="7519988"/>
            <a:ext cx="3662362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337050" y="7519988"/>
            <a:ext cx="3663950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22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39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0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385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268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46238" y="10240963"/>
            <a:ext cx="29625925" cy="289671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6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05089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5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4253825" y="1697038"/>
            <a:ext cx="7910513" cy="412400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2288" y="1697038"/>
            <a:ext cx="23579137" cy="412400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05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8563" y="13635038"/>
            <a:ext cx="27981275" cy="94075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37125" y="24871363"/>
            <a:ext cx="23044150" cy="11217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16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88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59877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2288" y="7519988"/>
            <a:ext cx="15744825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419513" y="7519988"/>
            <a:ext cx="15744825" cy="3541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98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26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48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33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0325" y="28203525"/>
            <a:ext cx="27981275" cy="87185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0325" y="18602325"/>
            <a:ext cx="27981275" cy="960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00879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85865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98743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54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4253825" y="1697038"/>
            <a:ext cx="7910513" cy="412400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2288" y="1697038"/>
            <a:ext cx="23579137" cy="412400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4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46238" y="10240963"/>
            <a:ext cx="14736762" cy="289671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535400" y="10240963"/>
            <a:ext cx="14736763" cy="289671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5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57363"/>
            <a:ext cx="29625925" cy="73152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46238" y="9825038"/>
            <a:ext cx="14544675" cy="40941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46238" y="13919200"/>
            <a:ext cx="14544675" cy="25288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722725" y="9825038"/>
            <a:ext cx="14549438" cy="40941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722725" y="13919200"/>
            <a:ext cx="14549438" cy="25288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0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2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6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6238" y="1747838"/>
            <a:ext cx="10829925" cy="7437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69863" y="1747838"/>
            <a:ext cx="18402300" cy="374602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6238" y="9185275"/>
            <a:ext cx="10829925" cy="3002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494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1600" y="30724475"/>
            <a:ext cx="19751675" cy="36258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451600" y="3921125"/>
            <a:ext cx="19751675" cy="26335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51600" y="34350325"/>
            <a:ext cx="19751675" cy="5151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9372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5"/>
          <p:cNvSpPr>
            <a:spLocks noChangeArrowheads="1"/>
          </p:cNvSpPr>
          <p:nvPr/>
        </p:nvSpPr>
        <p:spPr bwMode="auto">
          <a:xfrm>
            <a:off x="16738600" y="5384800"/>
            <a:ext cx="15594013" cy="3251200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1027" name="Rectangle 36"/>
          <p:cNvSpPr>
            <a:spLocks noChangeArrowheads="1"/>
          </p:cNvSpPr>
          <p:nvPr/>
        </p:nvSpPr>
        <p:spPr bwMode="auto">
          <a:xfrm>
            <a:off x="0" y="0"/>
            <a:ext cx="32918400" cy="46323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557213" y="5384800"/>
            <a:ext cx="15584487" cy="3251200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944563"/>
            <a:ext cx="31442025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30" name="Line 38"/>
          <p:cNvSpPr>
            <a:spLocks noChangeShapeType="1"/>
          </p:cNvSpPr>
          <p:nvPr/>
        </p:nvSpPr>
        <p:spPr bwMode="auto">
          <a:xfrm>
            <a:off x="0" y="4632325"/>
            <a:ext cx="32918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1" name="Rectangle 25"/>
          <p:cNvSpPr>
            <a:spLocks noChangeArrowheads="1"/>
          </p:cNvSpPr>
          <p:nvPr userDrawn="1"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8" name="Rectangle 35"/>
          <p:cNvSpPr>
            <a:spLocks noChangeArrowheads="1"/>
          </p:cNvSpPr>
          <p:nvPr userDrawn="1"/>
        </p:nvSpPr>
        <p:spPr bwMode="auto">
          <a:xfrm>
            <a:off x="16738600" y="38308493"/>
            <a:ext cx="15594013" cy="466830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9" name="Rectangle 33"/>
          <p:cNvSpPr>
            <a:spLocks noChangeArrowheads="1"/>
          </p:cNvSpPr>
          <p:nvPr userDrawn="1"/>
        </p:nvSpPr>
        <p:spPr bwMode="auto">
          <a:xfrm>
            <a:off x="557213" y="38308493"/>
            <a:ext cx="15584487" cy="466830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rgbClr val="FFFFFF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32918400" cy="640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522288" y="7519988"/>
            <a:ext cx="7478712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6400800"/>
            <a:ext cx="32918400" cy="173038"/>
          </a:xfrm>
          <a:prstGeom prst="rect">
            <a:avLst/>
          </a:prstGeom>
          <a:solidFill>
            <a:srgbClr val="66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7200" y="43260963"/>
            <a:ext cx="18875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latinLnBrk="0">
              <a:lnSpc>
                <a:spcPct val="65000"/>
              </a:lnSpc>
              <a:spcBef>
                <a:spcPct val="50000"/>
              </a:spcBef>
              <a:defRPr/>
            </a:pPr>
            <a:r>
              <a:rPr kumimoji="0" lang="en-US" altLang="ko-KR" sz="600" b="1" smtClean="0">
                <a:solidFill>
                  <a:schemeClr val="bg2"/>
                </a:solidFill>
                <a:latin typeface="Arial" charset="0"/>
              </a:rPr>
              <a:t>POSTER TEMPLATE BY:</a:t>
            </a:r>
          </a:p>
          <a:p>
            <a:pPr latinLnBrk="0">
              <a:lnSpc>
                <a:spcPct val="65000"/>
              </a:lnSpc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chemeClr val="bg2"/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1697038"/>
            <a:ext cx="31442025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7519988"/>
            <a:ext cx="7478712" cy="3541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6345" tIns="456345" rIns="456345" bIns="4563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8618538" y="7519988"/>
            <a:ext cx="15570200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2058" name="Rectangle 11"/>
          <p:cNvSpPr>
            <a:spLocks noChangeArrowheads="1"/>
          </p:cNvSpPr>
          <p:nvPr/>
        </p:nvSpPr>
        <p:spPr bwMode="auto">
          <a:xfrm>
            <a:off x="24809450" y="7519988"/>
            <a:ext cx="7488238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32918400" cy="640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522288" y="7519988"/>
            <a:ext cx="31775400" cy="35417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400800"/>
            <a:ext cx="32918400" cy="173038"/>
          </a:xfrm>
          <a:prstGeom prst="rect">
            <a:avLst/>
          </a:prstGeom>
          <a:solidFill>
            <a:srgbClr val="66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" y="43260963"/>
            <a:ext cx="18875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latinLnBrk="0">
              <a:lnSpc>
                <a:spcPct val="65000"/>
              </a:lnSpc>
              <a:spcBef>
                <a:spcPct val="50000"/>
              </a:spcBef>
              <a:defRPr/>
            </a:pPr>
            <a:r>
              <a:rPr kumimoji="0" lang="en-US" altLang="ko-KR" sz="600" b="1" smtClean="0">
                <a:solidFill>
                  <a:schemeClr val="bg2"/>
                </a:solidFill>
                <a:latin typeface="Arial" charset="0"/>
              </a:rPr>
              <a:t>POSTER TEMPLATE BY:</a:t>
            </a:r>
          </a:p>
          <a:p>
            <a:pPr latinLnBrk="0">
              <a:lnSpc>
                <a:spcPct val="65000"/>
              </a:lnSpc>
              <a:spcBef>
                <a:spcPct val="50000"/>
              </a:spcBef>
              <a:defRPr/>
            </a:pPr>
            <a:r>
              <a:rPr kumimoji="0" lang="en-US" altLang="ko-KR" sz="1000" b="1" smtClean="0">
                <a:solidFill>
                  <a:schemeClr val="bg2"/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2313" y="1697038"/>
            <a:ext cx="31442025" cy="29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54" tIns="45617" rIns="91254" bIns="45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7519988"/>
            <a:ext cx="31642050" cy="3541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6345" tIns="456345" rIns="456345" bIns="4563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32918400" cy="438912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2pPr>
      <a:lvl3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3pPr>
      <a:lvl4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4pPr>
      <a:lvl5pPr algn="ctr" defTabSz="912813" rtl="0" eaLnBrk="0" fontAlgn="base" hangingPunct="0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8700">
          <a:solidFill>
            <a:schemeClr val="tx2"/>
          </a:solidFill>
          <a:latin typeface="Arial Black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0988" algn="l" defTabSz="912813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141413" indent="-228600" algn="l" defTabSz="91281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988" indent="-230188" algn="l" defTabSz="9128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61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33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305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7788" indent="-230188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001838" y="541610"/>
            <a:ext cx="28822650" cy="375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31" tIns="45607" rIns="91231" bIns="45607">
            <a:spAutoFit/>
          </a:bodyPr>
          <a:lstStyle/>
          <a:p>
            <a:pPr algn="ctr" defTabSz="912813" latinLnBrk="0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600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하늘빛 분포 추정을 이용한 야외 광도 스테레오</a:t>
            </a:r>
            <a:endParaRPr kumimoji="0" lang="en-US" altLang="ko-KR" sz="60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defTabSz="912813" eaLnBrk="0" latinLnBrk="0" hangingPunct="0"/>
            <a:endParaRPr kumimoji="0" lang="en-US" altLang="ko-KR" sz="2800" b="1" dirty="0" smtClean="0">
              <a:solidFill>
                <a:srgbClr val="FFFFFF"/>
              </a:solidFill>
              <a:latin typeface="Arial" charset="0"/>
            </a:endParaRPr>
          </a:p>
          <a:p>
            <a:pPr algn="ctr" defTabSz="912813" eaLnBrk="0" latinLnBrk="0" hangingPunct="0">
              <a:lnSpc>
                <a:spcPct val="150000"/>
              </a:lnSpc>
            </a:pPr>
            <a:r>
              <a:rPr kumimoji="0" lang="en-US" altLang="ko-KR" sz="4000" b="1" dirty="0" smtClean="0">
                <a:solidFill>
                  <a:srgbClr val="FFFFFF"/>
                </a:solidFill>
                <a:latin typeface="Arial" charset="0"/>
              </a:rPr>
              <a:t>Jiyoung Jung, </a:t>
            </a:r>
            <a:r>
              <a:rPr kumimoji="0" lang="en-US" altLang="ko-KR" sz="4000" b="1" dirty="0" err="1" smtClean="0">
                <a:solidFill>
                  <a:srgbClr val="FFFFFF"/>
                </a:solidFill>
                <a:latin typeface="Arial" charset="0"/>
              </a:rPr>
              <a:t>Joon</a:t>
            </a:r>
            <a:r>
              <a:rPr kumimoji="0" lang="en-US" altLang="ko-KR" sz="4000" b="1" dirty="0" smtClean="0">
                <a:solidFill>
                  <a:srgbClr val="FFFFFF"/>
                </a:solidFill>
                <a:latin typeface="Arial" charset="0"/>
              </a:rPr>
              <a:t>-Young Lee, and </a:t>
            </a:r>
            <a:r>
              <a:rPr kumimoji="0" lang="en-US" altLang="ko-KR" sz="4000" b="1" dirty="0">
                <a:solidFill>
                  <a:srgbClr val="FFFFFF"/>
                </a:solidFill>
                <a:latin typeface="Arial" charset="0"/>
              </a:rPr>
              <a:t>In So </a:t>
            </a:r>
            <a:r>
              <a:rPr kumimoji="0" lang="en-US" altLang="ko-KR" sz="4000" b="1" dirty="0" err="1">
                <a:solidFill>
                  <a:srgbClr val="FFFFFF"/>
                </a:solidFill>
                <a:latin typeface="Arial" charset="0"/>
              </a:rPr>
              <a:t>Kweon</a:t>
            </a:r>
            <a:r>
              <a:rPr kumimoji="0" lang="en-US" altLang="ko-KR" sz="4000" b="1" dirty="0">
                <a:solidFill>
                  <a:srgbClr val="FFFFFF"/>
                </a:solidFill>
                <a:latin typeface="Arial" charset="0"/>
              </a:rPr>
              <a:t/>
            </a:r>
            <a:br>
              <a:rPr kumimoji="0" lang="en-US" altLang="ko-KR" sz="4000" b="1" dirty="0">
                <a:solidFill>
                  <a:srgbClr val="FFFFFF"/>
                </a:solidFill>
                <a:latin typeface="Arial" charset="0"/>
              </a:rPr>
            </a:br>
            <a:r>
              <a:rPr kumimoji="0" lang="en-US" altLang="ko-KR" sz="4000" b="1" dirty="0">
                <a:solidFill>
                  <a:srgbClr val="FFFFFF"/>
                </a:solidFill>
                <a:latin typeface="Arial" charset="0"/>
              </a:rPr>
              <a:t>Robotics and Computer Vision Laboratory, KAIST </a:t>
            </a:r>
            <a:r>
              <a:rPr kumimoji="0" lang="en-US" altLang="ko-KR" sz="4000" b="1" i="1" dirty="0">
                <a:solidFill>
                  <a:srgbClr val="FFFFFF"/>
                </a:solidFill>
                <a:latin typeface="Arial" charset="0"/>
              </a:rPr>
              <a:t>(http://rcv.kaist.ac.kr)</a:t>
            </a:r>
            <a:endParaRPr kumimoji="0" lang="en-US" altLang="ko-KR" sz="4000" i="1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563336" y="5392728"/>
            <a:ext cx="15587663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>
                <a:solidFill>
                  <a:srgbClr val="F8F8F8"/>
                </a:solidFill>
              </a:rPr>
              <a:t>Introduction</a:t>
            </a:r>
          </a:p>
        </p:txBody>
      </p:sp>
      <p:sp>
        <p:nvSpPr>
          <p:cNvPr id="4102" name="Text Box 351"/>
          <p:cNvSpPr txBox="1">
            <a:spLocks noChangeArrowheads="1"/>
          </p:cNvSpPr>
          <p:nvPr/>
        </p:nvSpPr>
        <p:spPr bwMode="auto">
          <a:xfrm>
            <a:off x="542975" y="18493014"/>
            <a:ext cx="15627600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 smtClean="0">
                <a:solidFill>
                  <a:srgbClr val="F8F8F8"/>
                </a:solidFill>
              </a:rPr>
              <a:t>Sky appearance and modeling</a:t>
            </a:r>
            <a:endParaRPr kumimoji="0" lang="en-US" altLang="ko-KR" sz="4000" b="1" dirty="0">
              <a:solidFill>
                <a:srgbClr val="F8F8F8"/>
              </a:solidFill>
            </a:endParaRPr>
          </a:p>
        </p:txBody>
      </p:sp>
      <p:sp>
        <p:nvSpPr>
          <p:cNvPr id="4103" name="Text Box 353"/>
          <p:cNvSpPr txBox="1">
            <a:spLocks noChangeArrowheads="1"/>
          </p:cNvSpPr>
          <p:nvPr/>
        </p:nvSpPr>
        <p:spPr bwMode="auto">
          <a:xfrm>
            <a:off x="16747230" y="38328111"/>
            <a:ext cx="15584487" cy="7064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>
                <a:solidFill>
                  <a:srgbClr val="F8F8F8"/>
                </a:solidFill>
              </a:rPr>
              <a:t>References</a:t>
            </a:r>
          </a:p>
        </p:txBody>
      </p:sp>
      <p:sp>
        <p:nvSpPr>
          <p:cNvPr id="4104" name="Text Box 354"/>
          <p:cNvSpPr txBox="1">
            <a:spLocks noChangeArrowheads="1"/>
          </p:cNvSpPr>
          <p:nvPr/>
        </p:nvSpPr>
        <p:spPr bwMode="auto">
          <a:xfrm>
            <a:off x="16900421" y="39044960"/>
            <a:ext cx="15332180" cy="39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0850" indent="-450850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marL="0" lvl="0" indent="0" algn="just">
              <a:lnSpc>
                <a:spcPct val="130000"/>
              </a:lnSpc>
              <a:spcAft>
                <a:spcPts val="0"/>
              </a:spcAft>
              <a:tabLst>
                <a:tab pos="0" algn="l"/>
              </a:tabLst>
            </a:pP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Abrams, C. Hawley, and R. </a:t>
            </a:r>
            <a:r>
              <a:rPr kumimoji="0" lang="en-US" altLang="ko-K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Pless</a:t>
            </a: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kumimoji="0" lang="en-US" altLang="ko-K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Heliometric</a:t>
            </a: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stereo: shape from sun position,” ECCV 2012.</a:t>
            </a:r>
            <a:endParaRPr lang="ko-KR" altLang="ko-KR" sz="2800" dirty="0" smtClean="0"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0" lvl="0" indent="0" algn="just">
              <a:lnSpc>
                <a:spcPct val="130000"/>
              </a:lnSpc>
              <a:spcAft>
                <a:spcPts val="0"/>
              </a:spcAft>
              <a:tabLst>
                <a:tab pos="266700" algn="l"/>
              </a:tabLst>
            </a:pP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Abrams, </a:t>
            </a: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kumimoji="0" lang="en-US" altLang="ko-K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Miskell</a:t>
            </a:r>
            <a:r>
              <a:rPr kumimoji="0"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R. </a:t>
            </a:r>
            <a:r>
              <a:rPr kumimoji="0" lang="en-US" altLang="ko-K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Pless</a:t>
            </a:r>
            <a:r>
              <a:rPr kumimoji="0"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“The </a:t>
            </a:r>
            <a:r>
              <a:rPr lang="en-US" altLang="ko-KR" sz="2800" dirty="0" err="1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episolar</a:t>
            </a: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 constraint: Monocular shape from shadow correspondence,” CVPR 2013.</a:t>
            </a:r>
          </a:p>
          <a:p>
            <a:pPr marL="0" lvl="0" indent="0" algn="just">
              <a:lnSpc>
                <a:spcPct val="13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[4] R. Perez, R. Seals, and J. </a:t>
            </a:r>
            <a:r>
              <a:rPr lang="en-US" altLang="ko-KR" sz="2800" dirty="0" err="1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Michalsky</a:t>
            </a: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, “All-weather model for sky luminance distribution-preliminary configuration and validation,” Comm. Of ACM, vol. 50, no. 3, pp. 235-245, 1993.</a:t>
            </a:r>
          </a:p>
          <a:p>
            <a:pPr marL="0" lvl="0" indent="0" algn="just">
              <a:lnSpc>
                <a:spcPct val="13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[5] </a:t>
            </a:r>
            <a:r>
              <a:rPr lang="en-US" altLang="ko-KR" sz="27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A. J. </a:t>
            </a:r>
            <a:r>
              <a:rPr lang="en-US" altLang="ko-KR" sz="2700" dirty="0" err="1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Preetham</a:t>
            </a:r>
            <a:r>
              <a:rPr lang="en-US" altLang="ko-KR" sz="27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, P. Shirley, and B. Smits, “A practical analytic model for daylight,” ACM SIGGRAPH,1999.</a:t>
            </a:r>
          </a:p>
          <a:p>
            <a:pPr marL="0" lvl="0" indent="0" algn="just">
              <a:lnSpc>
                <a:spcPct val="130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n-US" altLang="ko-KR" sz="2800" dirty="0" smtClean="0">
                <a:latin typeface="Times New Roman" panose="02020603050405020304" pitchFamily="18" charset="0"/>
                <a:ea typeface="문체부 바탕체" panose="02030609000101010101" pitchFamily="17" charset="-127"/>
              </a:rPr>
              <a:t>[6] Archive of many outdoor scenes (AMOS). http://amos.cse.wustl.edu/</a:t>
            </a:r>
            <a:endParaRPr lang="en-US" altLang="ko-KR" sz="2800" dirty="0" smtClean="0">
              <a:latin typeface="Times New Roman" panose="02020603050405020304" pitchFamily="18" charset="0"/>
              <a:ea typeface="문체부 바탕체" panose="02030609000101010101" pitchFamily="17" charset="-127"/>
            </a:endParaRPr>
          </a:p>
        </p:txBody>
      </p:sp>
      <p:sp>
        <p:nvSpPr>
          <p:cNvPr id="4105" name="Text Box 573"/>
          <p:cNvSpPr txBox="1">
            <a:spLocks noChangeArrowheads="1"/>
          </p:cNvSpPr>
          <p:nvPr/>
        </p:nvSpPr>
        <p:spPr bwMode="auto">
          <a:xfrm>
            <a:off x="16749712" y="18493014"/>
            <a:ext cx="15584487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 smtClean="0">
                <a:solidFill>
                  <a:srgbClr val="F8F8F8"/>
                </a:solidFill>
              </a:rPr>
              <a:t>Experimental </a:t>
            </a:r>
            <a:r>
              <a:rPr kumimoji="0" lang="en-US" altLang="ko-KR" sz="4000" b="1" dirty="0" smtClean="0">
                <a:solidFill>
                  <a:srgbClr val="F8F8F8"/>
                </a:solidFill>
              </a:rPr>
              <a:t>results</a:t>
            </a:r>
            <a:endParaRPr kumimoji="0" lang="en-US" altLang="ko-KR" sz="4000" b="1" dirty="0">
              <a:solidFill>
                <a:srgbClr val="F8F8F8"/>
              </a:solidFill>
            </a:endParaRPr>
          </a:p>
        </p:txBody>
      </p:sp>
      <p:sp>
        <p:nvSpPr>
          <p:cNvPr id="4106" name="Rectangle 640"/>
          <p:cNvSpPr>
            <a:spLocks noChangeArrowheads="1"/>
          </p:cNvSpPr>
          <p:nvPr/>
        </p:nvSpPr>
        <p:spPr bwMode="auto"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latinLnBrk="0"/>
            <a:endParaRPr kumimoji="0" lang="ko-KR" altLang="en-US"/>
          </a:p>
        </p:txBody>
      </p:sp>
      <p:pic>
        <p:nvPicPr>
          <p:cNvPr id="4107" name="Picture 81" descr="D:\lab\2009문서\logos\small_logo_transpare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743200"/>
            <a:ext cx="21129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113" y="2743200"/>
            <a:ext cx="4141787" cy="1276350"/>
          </a:xfrm>
          <a:prstGeom prst="rect">
            <a:avLst/>
          </a:prstGeom>
          <a:noFill/>
          <a:ln w="762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Text Box 349"/>
          <p:cNvSpPr txBox="1">
            <a:spLocks noChangeArrowheads="1"/>
          </p:cNvSpPr>
          <p:nvPr/>
        </p:nvSpPr>
        <p:spPr bwMode="auto">
          <a:xfrm>
            <a:off x="16749712" y="5397950"/>
            <a:ext cx="15587662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 smtClean="0">
                <a:solidFill>
                  <a:srgbClr val="F8F8F8"/>
                </a:solidFill>
              </a:rPr>
              <a:t>Surface normal and albedo estimation</a:t>
            </a:r>
            <a:endParaRPr kumimoji="0" lang="en-US" altLang="ko-KR" sz="4000" b="1" dirty="0">
              <a:solidFill>
                <a:srgbClr val="F8F8F8"/>
              </a:solidFill>
            </a:endParaRPr>
          </a:p>
        </p:txBody>
      </p:sp>
      <p:sp>
        <p:nvSpPr>
          <p:cNvPr id="4112" name="직사각형 3"/>
          <p:cNvSpPr>
            <a:spLocks noChangeArrowheads="1"/>
          </p:cNvSpPr>
          <p:nvPr/>
        </p:nvSpPr>
        <p:spPr bwMode="auto">
          <a:xfrm>
            <a:off x="908060" y="6281285"/>
            <a:ext cx="14862175" cy="120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Traditional photometric stereo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Three or more input images under different point light sources.</a:t>
            </a: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The direction of the lights should not be coplanar.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- When the direction of the lights are known, the surface normal can be recovered.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Previous outdoor </a:t>
            </a:r>
            <a:r>
              <a:rPr lang="en-US" altLang="ko-KR" sz="3200" b="1" dirty="0">
                <a:latin typeface="Times New Roman" pitchFamily="18" charset="0"/>
                <a:cs typeface="Times New Roman" pitchFamily="18" charset="0"/>
              </a:rPr>
              <a:t>photometric </a:t>
            </a: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stereo methods</a:t>
            </a: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	- Lighting model: a point light (the sun) plus a constant ambient light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	- Requires many months of images to deal with </a:t>
            </a:r>
            <a:r>
              <a:rPr lang="en-US" altLang="ko-KR" sz="3200" dirty="0" err="1" smtClean="0">
                <a:latin typeface="Times New Roman" pitchFamily="18" charset="0"/>
                <a:cs typeface="Times New Roman" pitchFamily="18" charset="0"/>
              </a:rPr>
              <a:t>coplanarity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 of the light directions.</a:t>
            </a:r>
          </a:p>
          <a:p>
            <a:pPr algn="just">
              <a:lnSpc>
                <a:spcPct val="150000"/>
              </a:lnSpc>
            </a:pPr>
            <a:endParaRPr lang="en-US" altLang="ko-K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6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System configuration</a:t>
            </a:r>
            <a:endParaRPr lang="en-US" altLang="ko-KR" sz="9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Input: geo-tagged, time-stamped images captured from a static camera in a day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	- Output: surface normal of the scene (and albedo)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- Assumption: </a:t>
            </a:r>
            <a:r>
              <a:rPr lang="en-US" altLang="ko-KR" sz="3200" dirty="0" err="1" smtClean="0">
                <a:latin typeface="Times New Roman" pitchFamily="18" charset="0"/>
                <a:cs typeface="Times New Roman" pitchFamily="18" charset="0"/>
              </a:rPr>
              <a:t>Lambertian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 scenes, image intensities are linear to scene irradiance</a:t>
            </a: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497" y="39024400"/>
            <a:ext cx="15565316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We present an outdoor photometric stereo method based on the motivation that outdoor light condition can be generally modeled.</a:t>
            </a:r>
          </a:p>
          <a:p>
            <a:pPr marL="457200" indent="-457200" algn="just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We adapt the skylight distribution [5] to work for outdoor photometric stereo without any depth priors of the scene.</a:t>
            </a: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We overcome the weak rank-3 qualification of sunlight directions during a single day by exploiting natural illumination via skylight estimation.</a:t>
            </a: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5" name="Text Box 349"/>
          <p:cNvSpPr txBox="1">
            <a:spLocks noChangeArrowheads="1"/>
          </p:cNvSpPr>
          <p:nvPr/>
        </p:nvSpPr>
        <p:spPr bwMode="auto">
          <a:xfrm>
            <a:off x="555854" y="28263388"/>
            <a:ext cx="15624000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 smtClean="0">
                <a:solidFill>
                  <a:srgbClr val="F8F8F8"/>
                </a:solidFill>
              </a:rPr>
              <a:t>Image formation</a:t>
            </a:r>
            <a:endParaRPr kumimoji="0" lang="en-US" altLang="ko-KR" sz="4000" b="1" dirty="0">
              <a:solidFill>
                <a:srgbClr val="F8F8F8"/>
              </a:solidFill>
            </a:endParaRPr>
          </a:p>
        </p:txBody>
      </p:sp>
      <p:sp>
        <p:nvSpPr>
          <p:cNvPr id="1093" name="직사각형 1092"/>
          <p:cNvSpPr/>
          <p:nvPr/>
        </p:nvSpPr>
        <p:spPr>
          <a:xfrm>
            <a:off x="814073" y="19373460"/>
            <a:ext cx="15039975" cy="84484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Perez sky model [4] and </a:t>
            </a:r>
            <a:r>
              <a:rPr lang="en-US" altLang="ko-KR" sz="3200" b="1" dirty="0" err="1" smtClean="0">
                <a:latin typeface="Times New Roman" pitchFamily="18" charset="0"/>
                <a:cs typeface="Times New Roman" pitchFamily="18" charset="0"/>
              </a:rPr>
              <a:t>Preetham’s</a:t>
            </a: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 approximation [5]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3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32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el-GR" altLang="ko-KR" sz="3200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l-GR" altLang="ko-KR" sz="32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	are determined by the time and location of the image capture.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Relative luminance </a:t>
            </a:r>
            <a:r>
              <a:rPr lang="en-US" altLang="ko-KR" sz="3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 becomes a linear function of a single parameter, the turbidity, </a:t>
            </a:r>
            <a:r>
              <a:rPr lang="en-US" altLang="ko-KR" sz="32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defRPr/>
            </a:pPr>
            <a:endParaRPr lang="en-US" altLang="ko-KR" sz="1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Skylight parameterization</a:t>
            </a:r>
            <a:endParaRPr lang="en-US" altLang="ko-KR" sz="32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: a quadratic skylight distribution (c)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: a Gaussian sunlight distribution (d)</a:t>
            </a:r>
            <a:endParaRPr lang="en-US" altLang="ko-KR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6" name="Text Box 349"/>
          <p:cNvSpPr txBox="1">
            <a:spLocks noChangeArrowheads="1"/>
          </p:cNvSpPr>
          <p:nvPr/>
        </p:nvSpPr>
        <p:spPr bwMode="auto">
          <a:xfrm>
            <a:off x="567227" y="38319189"/>
            <a:ext cx="15587662" cy="7080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54" tIns="45617" rIns="91254" bIns="45617">
            <a:spAutoFit/>
          </a:bodyPr>
          <a:lstStyle>
            <a:lvl1pPr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3pPr>
            <a:lvl4pPr marL="16002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4pPr>
            <a:lvl5pPr marL="2057400" indent="-228600" defTabSz="912813" eaLnBrk="0" hangingPunct="0"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 Narrow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kumimoji="0" lang="en-US" altLang="ko-KR" sz="4000" b="1" dirty="0" smtClean="0">
                <a:solidFill>
                  <a:srgbClr val="F8F8F8"/>
                </a:solidFill>
              </a:rPr>
              <a:t>Conclusion</a:t>
            </a:r>
            <a:endParaRPr kumimoji="0" lang="en-US" altLang="ko-KR" sz="4000" b="1" dirty="0">
              <a:solidFill>
                <a:srgbClr val="F8F8F8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727" y="11488110"/>
            <a:ext cx="10334625" cy="2886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119" y="14364217"/>
            <a:ext cx="13787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from [1]. Input solar lighting directions during 1 month, 3 months, and 6 months.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019" y="20203138"/>
            <a:ext cx="13085996" cy="29041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619" y="23165896"/>
            <a:ext cx="9558421" cy="6525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643" y="26323084"/>
            <a:ext cx="5901934" cy="14271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6743" y="22770446"/>
            <a:ext cx="15265718" cy="75333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4484" y="30308082"/>
            <a:ext cx="15265718" cy="7543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23317" y="19272796"/>
            <a:ext cx="14291310" cy="34156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7943" y="30586615"/>
            <a:ext cx="6736080" cy="10277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3719" y="32230843"/>
            <a:ext cx="5014913" cy="6686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5619" y="33457389"/>
            <a:ext cx="7800975" cy="6067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8060" y="29197175"/>
            <a:ext cx="14956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a linear camera, the irradiance is computed as the reflectance radiance by integrating the incident irradiance modulated by the reflectance over the illumination 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384320" y="30384928"/>
            <a:ext cx="5548706" cy="4031873"/>
            <a:chOff x="9426810" y="30442078"/>
            <a:chExt cx="5548706" cy="4031873"/>
          </a:xfrm>
        </p:grpSpPr>
        <p:sp>
          <p:nvSpPr>
            <p:cNvPr id="18" name="TextBox 17"/>
            <p:cNvSpPr txBox="1"/>
            <p:nvPr/>
          </p:nvSpPr>
          <p:spPr>
            <a:xfrm>
              <a:off x="9858410" y="30442078"/>
              <a:ext cx="5117106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Reflectance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 pixel location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Surface normal at 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Illumination (light direction)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Incident angle of the light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Shadow estimation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 color channel</a:t>
              </a:r>
            </a:p>
            <a:p>
              <a:r>
                <a:rPr lang="en-US" altLang="ko-KR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Albedo</a:t>
              </a:r>
              <a:endParaRPr lang="ko-K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426810" y="30603288"/>
                  <a:ext cx="526874" cy="36933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ko-KR" b="0" dirty="0" smtClean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altLang="ko-KR" dirty="0" smtClean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altLang="ko-KR" b="1" dirty="0" smtClean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dirty="0" smtClean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altLang="ko-KR" b="0" i="1" dirty="0" smtClean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ko-KR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810" y="30603288"/>
                  <a:ext cx="526874" cy="369331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직사각형 22"/>
                <p:cNvSpPr/>
                <p:nvPr/>
              </p:nvSpPr>
              <p:spPr>
                <a:xfrm>
                  <a:off x="13058371" y="31457080"/>
                  <a:ext cx="489685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8371" y="31457080"/>
                  <a:ext cx="489685" cy="55399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73" y="34569411"/>
            <a:ext cx="4328160" cy="32461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" y="34586687"/>
            <a:ext cx="4328160" cy="3246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9854934" y="34578011"/>
                <a:ext cx="221656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34" y="34578011"/>
                <a:ext cx="2216569" cy="76681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1639799" y="34426565"/>
                <a:ext cx="4473917" cy="107721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ko-KR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 shadow in image</a:t>
                </a:r>
              </a:p>
              <a:p>
                <a:r>
                  <a:rPr lang="en-US" altLang="ko-KR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</a:t>
                </a:r>
                <a:endParaRPr lang="ko-KR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799" y="34426565"/>
                <a:ext cx="4473917" cy="1077218"/>
              </a:xfrm>
              <a:prstGeom prst="rect">
                <a:avLst/>
              </a:prstGeom>
              <a:blipFill rotWithShape="0">
                <a:blip r:embed="rId20"/>
                <a:stretch>
                  <a:fillRect l="-3406" t="-7910" r="-2452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9248783" y="37259996"/>
            <a:ext cx="7038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shadow estimation method for [2]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7" name="직사각형 3"/>
              <p:cNvSpPr>
                <a:spLocks noChangeArrowheads="1"/>
              </p:cNvSpPr>
              <p:nvPr/>
            </p:nvSpPr>
            <p:spPr bwMode="auto">
              <a:xfrm>
                <a:off x="17119247" y="6250634"/>
                <a:ext cx="14862175" cy="11970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3200" b="1" dirty="0" smtClean="0">
                    <a:latin typeface="Times New Roman" pitchFamily="18" charset="0"/>
                    <a:cs typeface="Times New Roman" pitchFamily="18" charset="0"/>
                  </a:rPr>
                  <a:t>Albedo estimation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	- A color profile is a set of RGB color values at the same coordinate in a set of photometric stereo images.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	- Color profiles show linearity to estimate the color ratio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32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ko-KR" sz="3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- Using SVD, we estimate the color ratio (the relative albedo).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- We project the color profile onto its albedo line to generate the pixel profile.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ko-KR" sz="3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3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3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3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3200" b="1" dirty="0" smtClean="0">
                    <a:latin typeface="Times New Roman" pitchFamily="18" charset="0"/>
                    <a:cs typeface="Times New Roman" pitchFamily="18" charset="0"/>
                  </a:rPr>
                  <a:t>Surface normal estimation</a:t>
                </a:r>
                <a:endParaRPr lang="en-US" altLang="ko-KR" sz="3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	- We sample 4000 points on a unit sphere.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- For each unit vector, we generate sample profiles using Eq.(6).</a:t>
                </a:r>
                <a:endParaRPr lang="en-US" altLang="ko-KR" sz="3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3200" dirty="0" smtClean="0">
                    <a:latin typeface="Times New Roman" pitchFamily="18" charset="0"/>
                    <a:cs typeface="Times New Roman" pitchFamily="18" charset="0"/>
                  </a:rPr>
                  <a:t>	- We find the best sample profile having the highest correlation with the actual pixel profile and estimate the surface normal as the corresponding unit vector.</a:t>
                </a:r>
              </a:p>
            </p:txBody>
          </p:sp>
        </mc:Choice>
        <mc:Fallback>
          <p:sp>
            <p:nvSpPr>
              <p:cNvPr id="657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19247" y="6250634"/>
                <a:ext cx="14862175" cy="11970969"/>
              </a:xfrm>
              <a:prstGeom prst="rect">
                <a:avLst/>
              </a:prstGeom>
              <a:blipFill rotWithShape="0">
                <a:blip r:embed="rId21"/>
                <a:stretch>
                  <a:fillRect l="-1025" r="-10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그림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061173" y="10874640"/>
            <a:ext cx="8114157" cy="34842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178832" y="23244475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…(1)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14024306" y="26364098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…(2)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14024305" y="27070496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…(3)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8401936" y="30811214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…(4)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8401653" y="32250496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…(5)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9063166" y="33509805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…(6)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21113</TotalTime>
  <Words>384</Words>
  <Application>Microsoft Office PowerPoint</Application>
  <PresentationFormat>사용자 지정</PresentationFormat>
  <Paragraphs>91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</vt:i4>
      </vt:variant>
    </vt:vector>
  </HeadingPairs>
  <TitlesOfParts>
    <vt:vector size="15" baseType="lpstr">
      <vt:lpstr>HY견고딕</vt:lpstr>
      <vt:lpstr>굴림</vt:lpstr>
      <vt:lpstr>맑은 고딕</vt:lpstr>
      <vt:lpstr>문체부 바탕체</vt:lpstr>
      <vt:lpstr>바탕체</vt:lpstr>
      <vt:lpstr>Arial</vt:lpstr>
      <vt:lpstr>Arial Black</vt:lpstr>
      <vt:lpstr>Arial Narrow</vt:lpstr>
      <vt:lpstr>Cambria Math</vt:lpstr>
      <vt:lpstr>Times New Roman</vt:lpstr>
      <vt:lpstr>Wingdings</vt:lpstr>
      <vt:lpstr>Custom Design</vt:lpstr>
      <vt:lpstr>1_Custom Design</vt:lpstr>
      <vt:lpstr>2_Custom Design</vt:lpstr>
      <vt:lpstr>PowerPoint 프레젠테이션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91.5x122 cm Poster Template</dc:title>
  <dc:subject>Free PowerPoint poster templates</dc:subject>
  <dc:creator>BTAhn</dc:creator>
  <cp:keywords>poster presentation, poster design, poster template</cp:keywords>
  <dc:description>Call us if you need help with this poster template._x000d_
1-866-649-3004           _x000d_
 (c)PosterPresentations.com</dc:description>
  <cp:lastModifiedBy>Jiyoung Jung</cp:lastModifiedBy>
  <cp:revision>807</cp:revision>
  <cp:lastPrinted>2013-05-23T01:11:07Z</cp:lastPrinted>
  <dcterms:created xsi:type="dcterms:W3CDTF">2005-05-18T01:24:28Z</dcterms:created>
  <dcterms:modified xsi:type="dcterms:W3CDTF">2015-02-02T14:36:37Z</dcterms:modified>
  <cp:category>Powerpoint poster templates</cp:category>
</cp:coreProperties>
</file>